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60" r:id="rId3"/>
    <p:sldId id="283" r:id="rId4"/>
    <p:sldId id="286" r:id="rId5"/>
    <p:sldId id="269" r:id="rId6"/>
    <p:sldId id="270" r:id="rId7"/>
    <p:sldId id="271" r:id="rId8"/>
    <p:sldId id="272" r:id="rId9"/>
    <p:sldId id="275" r:id="rId10"/>
    <p:sldId id="276" r:id="rId11"/>
    <p:sldId id="273" r:id="rId12"/>
    <p:sldId id="277" r:id="rId13"/>
    <p:sldId id="279" r:id="rId14"/>
    <p:sldId id="280" r:id="rId15"/>
    <p:sldId id="274" r:id="rId16"/>
    <p:sldId id="285" r:id="rId17"/>
    <p:sldId id="282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525F5-EFF0-44B0-9BFA-DE063246DB52}" type="datetimeFigureOut">
              <a:rPr lang="it-IT" smtClean="0"/>
              <a:t>21/07/2014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E3A0F-0FE5-4FC7-B3F6-7FE9D4914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123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55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421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93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91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43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466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186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08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71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16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0768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34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543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6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5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72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0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18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487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19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3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2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E1D1D-4026-4D2F-8A49-0C70845CD87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21/07/2014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586A5-08BF-4C7B-926F-DA643220EA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0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15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UM5a8uvlrM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2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3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5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3"/>
          <p:cNvSpPr>
            <a:spLocks noGrp="1"/>
          </p:cNvSpPr>
          <p:nvPr>
            <p:ph type="ctrTitle"/>
          </p:nvPr>
        </p:nvSpPr>
        <p:spPr>
          <a:xfrm>
            <a:off x="3779912" y="332656"/>
            <a:ext cx="5256584" cy="172819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it-IT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it-IT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endParaRPr lang="it-IT" sz="32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Ivex\Documents\Dietronic\1) File Utili\Logo DT\Logo DT\logo dt PNG white - Cop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764704"/>
            <a:ext cx="2771800" cy="584562"/>
          </a:xfrm>
          <a:prstGeom prst="rect">
            <a:avLst/>
          </a:prstGeom>
          <a:noFill/>
        </p:spPr>
      </p:pic>
      <p:sp>
        <p:nvSpPr>
          <p:cNvPr id="2" name="CasellaDiTesto 1"/>
          <p:cNvSpPr txBox="1"/>
          <p:nvPr/>
        </p:nvSpPr>
        <p:spPr>
          <a:xfrm>
            <a:off x="3887925" y="210706"/>
            <a:ext cx="4464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 smtClean="0">
                <a:solidFill>
                  <a:schemeClr val="accent6"/>
                </a:solidFill>
                <a:latin typeface="Arial Black" panose="020B0A04020102020204" pitchFamily="34" charset="0"/>
              </a:rPr>
              <a:t>Programmable</a:t>
            </a:r>
            <a:r>
              <a:rPr lang="it-IT" sz="24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it-IT" sz="24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Anti-</a:t>
            </a:r>
            <a:r>
              <a:rPr lang="it-IT" sz="2400" dirty="0" err="1" smtClean="0">
                <a:solidFill>
                  <a:schemeClr val="accent6"/>
                </a:solidFill>
                <a:latin typeface="Arial Black" panose="020B0A04020102020204" pitchFamily="34" charset="0"/>
              </a:rPr>
              <a:t>Corrosion</a:t>
            </a:r>
            <a:r>
              <a:rPr lang="it-IT" sz="24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r>
              <a:rPr lang="it-IT" sz="2400" dirty="0" err="1" smtClean="0">
                <a:solidFill>
                  <a:schemeClr val="accent6"/>
                </a:solidFill>
                <a:latin typeface="Arial Black" panose="020B0A04020102020204" pitchFamily="34" charset="0"/>
              </a:rPr>
              <a:t>Oiler</a:t>
            </a:r>
            <a:r>
              <a:rPr lang="it-IT" sz="24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Unit</a:t>
            </a:r>
          </a:p>
          <a:p>
            <a:pPr algn="ctr"/>
            <a:endParaRPr lang="it-IT" dirty="0">
              <a:solidFill>
                <a:schemeClr val="accent6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 descr="CABINA DE ENGRASE CON PROGRAMACIÓN DE LA CANTIDAD DE ACEI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585" y="2204864"/>
            <a:ext cx="40671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18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1" descr="C:\Users\Ivex\Documents\Dietronic\Foto\2 LAMIERA\Macchine\LCP\EPC X\DSC00133 cop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924944"/>
            <a:ext cx="2985542" cy="2764391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1763688" y="0"/>
            <a:ext cx="6912768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691680" y="0"/>
            <a:ext cx="7309476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b="1" dirty="0">
                <a:solidFill>
                  <a:srgbClr val="D21818"/>
                </a:solidFill>
              </a:rPr>
              <a:t>√ The </a:t>
            </a:r>
            <a:r>
              <a:rPr lang="it-IT" sz="2800" b="1" dirty="0" err="1">
                <a:solidFill>
                  <a:srgbClr val="D21818"/>
                </a:solidFill>
              </a:rPr>
              <a:t>keep-cleaning</a:t>
            </a:r>
            <a:r>
              <a:rPr lang="it-IT" sz="2800" b="1" dirty="0">
                <a:solidFill>
                  <a:srgbClr val="D21818"/>
                </a:solidFill>
              </a:rPr>
              <a:t> </a:t>
            </a:r>
            <a:r>
              <a:rPr lang="it-IT" sz="2800" b="1" dirty="0" err="1">
                <a:solidFill>
                  <a:srgbClr val="D21818"/>
                </a:solidFill>
              </a:rPr>
              <a:t>logic</a:t>
            </a:r>
            <a:endParaRPr lang="it-IT" sz="2800" b="1" dirty="0">
              <a:solidFill>
                <a:srgbClr val="D21818"/>
              </a:solidFill>
            </a:endParaRPr>
          </a:p>
        </p:txBody>
      </p:sp>
      <p:sp>
        <p:nvSpPr>
          <p:cNvPr id="9" name="Fumetto 1 8"/>
          <p:cNvSpPr/>
          <p:nvPr/>
        </p:nvSpPr>
        <p:spPr>
          <a:xfrm>
            <a:off x="1115616" y="1484784"/>
            <a:ext cx="2736304" cy="720080"/>
          </a:xfrm>
          <a:prstGeom prst="wedgeRectCallout">
            <a:avLst>
              <a:gd name="adj1" fmla="val -2140"/>
              <a:gd name="adj2" fmla="val 31228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>
                <a:solidFill>
                  <a:prstClr val="black"/>
                </a:solidFill>
              </a:rPr>
              <a:t>Closed System to avoid any oil penetration keep clean and dry environment  </a:t>
            </a:r>
          </a:p>
        </p:txBody>
      </p:sp>
      <p:pic>
        <p:nvPicPr>
          <p:cNvPr id="11" name="Picture 3" descr="C:\Users\Admin\Desktop\Presentazioni\wanders cartella\Clean reolier proget\Dettaglio Smt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924944"/>
            <a:ext cx="398145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umetto 1 11"/>
          <p:cNvSpPr/>
          <p:nvPr/>
        </p:nvSpPr>
        <p:spPr>
          <a:xfrm>
            <a:off x="4283968" y="908720"/>
            <a:ext cx="3240360" cy="936104"/>
          </a:xfrm>
          <a:prstGeom prst="wedgeRectCallout">
            <a:avLst>
              <a:gd name="adj1" fmla="val -2140"/>
              <a:gd name="adj2" fmla="val 31228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>
                <a:solidFill>
                  <a:prstClr val="black"/>
                </a:solidFill>
              </a:rPr>
              <a:t>Open system can’t keep clean environment.</a:t>
            </a:r>
          </a:p>
        </p:txBody>
      </p:sp>
    </p:spTree>
    <p:extLst>
      <p:ext uri="{BB962C8B-B14F-4D97-AF65-F5344CB8AC3E}">
        <p14:creationId xmlns:p14="http://schemas.microsoft.com/office/powerpoint/2010/main" val="1134813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C:\Users\Ivex\Desktop\Senza titolo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412776"/>
            <a:ext cx="4176464" cy="2031793"/>
          </a:xfrm>
          <a:prstGeom prst="rect">
            <a:avLst/>
          </a:prstGeom>
          <a:noFill/>
        </p:spPr>
      </p:pic>
      <p:pic>
        <p:nvPicPr>
          <p:cNvPr id="75779" name="Picture 3" descr="C:\Users\Ivex\Desktop\A001 DIETRONIC (1) cop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3551" y="2204864"/>
            <a:ext cx="3544702" cy="3456384"/>
          </a:xfrm>
          <a:prstGeom prst="rect">
            <a:avLst/>
          </a:prstGeom>
          <a:noFill/>
        </p:spPr>
      </p:pic>
      <p:sp>
        <p:nvSpPr>
          <p:cNvPr id="10" name="Titolo 1"/>
          <p:cNvSpPr>
            <a:spLocks noGrp="1"/>
          </p:cNvSpPr>
          <p:nvPr>
            <p:ph type="ctrTitle"/>
          </p:nvPr>
        </p:nvSpPr>
        <p:spPr>
          <a:xfrm>
            <a:off x="1691680" y="0"/>
            <a:ext cx="7309476" cy="908720"/>
          </a:xfrm>
          <a:noFill/>
        </p:spPr>
        <p:txBody>
          <a:bodyPr>
            <a:noAutofit/>
          </a:bodyPr>
          <a:lstStyle/>
          <a:p>
            <a:pPr algn="l"/>
            <a:r>
              <a:rPr lang="it-IT" sz="2800" b="1" dirty="0">
                <a:solidFill>
                  <a:srgbClr val="D21818"/>
                </a:solidFill>
                <a:latin typeface="Calibri" pitchFamily="34" charset="0"/>
              </a:rPr>
              <a:t>√ The </a:t>
            </a:r>
            <a:r>
              <a:rPr lang="it-IT" sz="2800" b="1" dirty="0" err="1">
                <a:solidFill>
                  <a:srgbClr val="D21818"/>
                </a:solidFill>
                <a:latin typeface="Calibri" pitchFamily="34" charset="0"/>
              </a:rPr>
              <a:t>keep-cleaning</a:t>
            </a:r>
            <a:r>
              <a:rPr lang="it-IT" sz="2800" b="1" dirty="0">
                <a:solidFill>
                  <a:srgbClr val="D21818"/>
                </a:solidFill>
                <a:latin typeface="Calibri" pitchFamily="34" charset="0"/>
              </a:rPr>
              <a:t> </a:t>
            </a:r>
            <a:r>
              <a:rPr lang="it-IT" sz="2800" b="1" dirty="0" err="1">
                <a:solidFill>
                  <a:srgbClr val="D21818"/>
                </a:solidFill>
                <a:latin typeface="Calibri" pitchFamily="34" charset="0"/>
              </a:rPr>
              <a:t>logic</a:t>
            </a:r>
            <a:endParaRPr lang="it-IT" sz="2800" b="1" dirty="0">
              <a:solidFill>
                <a:srgbClr val="D21818"/>
              </a:solidFill>
              <a:latin typeface="Calibri" pitchFamily="34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3635896" y="2924944"/>
            <a:ext cx="1584176" cy="7920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olo 1"/>
          <p:cNvSpPr txBox="1">
            <a:spLocks/>
          </p:cNvSpPr>
          <p:nvPr/>
        </p:nvSpPr>
        <p:spPr>
          <a:xfrm>
            <a:off x="5219056" y="3501008"/>
            <a:ext cx="3924944" cy="20162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Minimum contact with sheet surface due ergo metric design.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Auto cleaning system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Easy replacement</a:t>
            </a:r>
            <a:endParaRPr lang="en-US" sz="2000" b="1" dirty="0">
              <a:solidFill>
                <a:prstClr val="black">
                  <a:lumMod val="50000"/>
                  <a:lumOff val="50000"/>
                </a:prstClr>
              </a:solidFill>
              <a:ea typeface="+mj-ea"/>
              <a:cs typeface="+mj-cs"/>
            </a:endParaRPr>
          </a:p>
        </p:txBody>
      </p:sp>
      <p:sp>
        <p:nvSpPr>
          <p:cNvPr id="15" name="Ovale 14"/>
          <p:cNvSpPr/>
          <p:nvPr/>
        </p:nvSpPr>
        <p:spPr>
          <a:xfrm>
            <a:off x="7596336" y="1700808"/>
            <a:ext cx="72008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6" name="Connettore 2 15"/>
          <p:cNvCxnSpPr>
            <a:endCxn id="15" idx="2"/>
          </p:cNvCxnSpPr>
          <p:nvPr/>
        </p:nvCxnSpPr>
        <p:spPr>
          <a:xfrm>
            <a:off x="6300192" y="1844824"/>
            <a:ext cx="1296144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287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>
            <a:spLocks noGrp="1"/>
          </p:cNvSpPr>
          <p:nvPr>
            <p:ph type="ctrTitle"/>
          </p:nvPr>
        </p:nvSpPr>
        <p:spPr>
          <a:xfrm>
            <a:off x="1763688" y="0"/>
            <a:ext cx="7237468" cy="908720"/>
          </a:xfrm>
          <a:noFill/>
        </p:spPr>
        <p:txBody>
          <a:bodyPr>
            <a:noAutofit/>
          </a:bodyPr>
          <a:lstStyle/>
          <a:p>
            <a:pPr algn="l"/>
            <a:r>
              <a:rPr lang="it-IT" sz="2800" b="1" dirty="0">
                <a:solidFill>
                  <a:srgbClr val="D21818"/>
                </a:solidFill>
                <a:latin typeface="Calibri" pitchFamily="34" charset="0"/>
              </a:rPr>
              <a:t>√ The </a:t>
            </a:r>
            <a:r>
              <a:rPr lang="it-IT" sz="2800" b="1" dirty="0" err="1">
                <a:solidFill>
                  <a:srgbClr val="D21818"/>
                </a:solidFill>
                <a:latin typeface="Calibri" pitchFamily="34" charset="0"/>
              </a:rPr>
              <a:t>keep-cleaning</a:t>
            </a:r>
            <a:r>
              <a:rPr lang="it-IT" sz="2800" b="1" dirty="0">
                <a:solidFill>
                  <a:srgbClr val="D21818"/>
                </a:solidFill>
                <a:latin typeface="Calibri" pitchFamily="34" charset="0"/>
              </a:rPr>
              <a:t> </a:t>
            </a:r>
            <a:r>
              <a:rPr lang="it-IT" sz="2800" b="1" dirty="0" err="1">
                <a:solidFill>
                  <a:srgbClr val="D21818"/>
                </a:solidFill>
                <a:latin typeface="Calibri" pitchFamily="34" charset="0"/>
              </a:rPr>
              <a:t>logic</a:t>
            </a:r>
            <a:endParaRPr lang="it-IT" sz="2800" b="1" dirty="0">
              <a:solidFill>
                <a:srgbClr val="D21818"/>
              </a:solidFill>
            </a:endParaRPr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5004048" y="1052736"/>
            <a:ext cx="3924944" cy="42484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24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Due to the minimal distance of the nozzles from the blank and a special design of the vacuum system there is a total absence of spray-oil mist drops depositing on the inside walls dropping onto the passing blank.</a:t>
            </a:r>
            <a:endParaRPr lang="it-IT" sz="2000" b="1" dirty="0">
              <a:solidFill>
                <a:prstClr val="black">
                  <a:lumMod val="50000"/>
                  <a:lumOff val="50000"/>
                </a:prstClr>
              </a:solidFill>
              <a:ea typeface="+mj-ea"/>
              <a:cs typeface="+mj-cs"/>
            </a:endParaRPr>
          </a:p>
        </p:txBody>
      </p:sp>
      <p:pic>
        <p:nvPicPr>
          <p:cNvPr id="81921" name="Picture 1" descr="C:\Users\Ivex\Desktop\A001 DIETRONIC (2) cop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666792"/>
            <a:ext cx="3809871" cy="37860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7916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>
            <a:spLocks noGrp="1"/>
          </p:cNvSpPr>
          <p:nvPr>
            <p:ph type="ctrTitle"/>
          </p:nvPr>
        </p:nvSpPr>
        <p:spPr>
          <a:xfrm>
            <a:off x="1835696" y="0"/>
            <a:ext cx="7165460" cy="90872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D21818"/>
                </a:solidFill>
              </a:rPr>
              <a:t>√ Easily maintenance</a:t>
            </a:r>
            <a:endParaRPr lang="it-IT" sz="2800" b="1" dirty="0">
              <a:solidFill>
                <a:srgbClr val="D21818"/>
              </a:solidFill>
            </a:endParaRP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3635896" y="2924944"/>
            <a:ext cx="1584176" cy="7920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e 14"/>
          <p:cNvSpPr/>
          <p:nvPr/>
        </p:nvSpPr>
        <p:spPr>
          <a:xfrm>
            <a:off x="7596336" y="1700808"/>
            <a:ext cx="72008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78850" name="Picture 2" descr="C:\Users\Ivex\Desktop\A001 DIETRONIC (1) cop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268760"/>
            <a:ext cx="5489781" cy="4464496"/>
          </a:xfrm>
          <a:prstGeom prst="rect">
            <a:avLst/>
          </a:prstGeom>
          <a:noFill/>
        </p:spPr>
      </p:pic>
      <p:cxnSp>
        <p:nvCxnSpPr>
          <p:cNvPr id="16" name="Connettore 2 15"/>
          <p:cNvCxnSpPr/>
          <p:nvPr/>
        </p:nvCxnSpPr>
        <p:spPr>
          <a:xfrm flipH="1">
            <a:off x="4355976" y="3068960"/>
            <a:ext cx="194421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4427984" y="4221088"/>
            <a:ext cx="194421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olo 1"/>
          <p:cNvSpPr txBox="1">
            <a:spLocks/>
          </p:cNvSpPr>
          <p:nvPr/>
        </p:nvSpPr>
        <p:spPr>
          <a:xfrm>
            <a:off x="755576" y="2636912"/>
            <a:ext cx="2664296" cy="28083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it-IT" sz="20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Easy </a:t>
            </a:r>
            <a:r>
              <a:rPr lang="it-IT" sz="2000" b="1" dirty="0" err="1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estraction</a:t>
            </a:r>
            <a:r>
              <a:rPr lang="it-IT" sz="20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 of spray </a:t>
            </a:r>
            <a:r>
              <a:rPr lang="it-IT" sz="2000" b="1" dirty="0" err="1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chamber</a:t>
            </a:r>
            <a:r>
              <a:rPr lang="it-IT" sz="20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 </a:t>
            </a:r>
            <a:r>
              <a:rPr lang="it-IT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for</a:t>
            </a:r>
            <a:r>
              <a:rPr lang="it-IT" sz="20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: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it-IT" sz="20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Easy </a:t>
            </a:r>
            <a:r>
              <a:rPr lang="it-IT" sz="2000" b="1" dirty="0" err="1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maintenance</a:t>
            </a:r>
            <a:endParaRPr lang="it-IT" sz="2000" b="1" dirty="0">
              <a:solidFill>
                <a:prstClr val="black">
                  <a:lumMod val="50000"/>
                  <a:lumOff val="50000"/>
                </a:prstClr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it-IT" sz="20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Easy </a:t>
            </a:r>
            <a:r>
              <a:rPr lang="it-IT" sz="2000" b="1" dirty="0" err="1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replacement</a:t>
            </a:r>
            <a:endParaRPr lang="it-IT" sz="2000" b="1" dirty="0">
              <a:solidFill>
                <a:prstClr val="black">
                  <a:lumMod val="50000"/>
                  <a:lumOff val="50000"/>
                </a:prstClr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it-IT" sz="2000" b="1" dirty="0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Easy </a:t>
            </a:r>
            <a:r>
              <a:rPr lang="it-IT" sz="2000" b="1" dirty="0" err="1">
                <a:solidFill>
                  <a:prstClr val="black">
                    <a:lumMod val="50000"/>
                    <a:lumOff val="50000"/>
                  </a:prstClr>
                </a:solidFill>
                <a:ea typeface="+mj-ea"/>
                <a:cs typeface="+mj-cs"/>
              </a:rPr>
              <a:t>cleaning</a:t>
            </a:r>
            <a:endParaRPr lang="it-IT" sz="2000" b="1" dirty="0">
              <a:solidFill>
                <a:prstClr val="black">
                  <a:lumMod val="50000"/>
                  <a:lumOff val="50000"/>
                </a:prstClr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it-IT" sz="2400" b="1" dirty="0">
              <a:solidFill>
                <a:prstClr val="black">
                  <a:lumMod val="50000"/>
                  <a:lumOff val="50000"/>
                </a:prstClr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it-IT" sz="2000" b="1" dirty="0">
              <a:solidFill>
                <a:prstClr val="black">
                  <a:lumMod val="50000"/>
                  <a:lumOff val="50000"/>
                </a:prstClr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78175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0" name="Titolo 1"/>
          <p:cNvSpPr>
            <a:spLocks noGrp="1"/>
          </p:cNvSpPr>
          <p:nvPr>
            <p:ph type="ctrTitle"/>
          </p:nvPr>
        </p:nvSpPr>
        <p:spPr>
          <a:xfrm>
            <a:off x="1763688" y="0"/>
            <a:ext cx="7237468" cy="908720"/>
          </a:xfrm>
          <a:noFill/>
        </p:spPr>
        <p:txBody>
          <a:bodyPr>
            <a:noAutofit/>
          </a:bodyPr>
          <a:lstStyle/>
          <a:p>
            <a:pPr algn="l"/>
            <a:r>
              <a:rPr lang="it-IT" sz="2800" b="1" dirty="0">
                <a:solidFill>
                  <a:srgbClr val="D21818"/>
                </a:solidFill>
                <a:latin typeface="Calibri" pitchFamily="34" charset="0"/>
              </a:rPr>
              <a:t>√ </a:t>
            </a:r>
            <a:r>
              <a:rPr lang="it-IT" sz="2800" b="1" dirty="0" err="1">
                <a:solidFill>
                  <a:srgbClr val="D21818"/>
                </a:solidFill>
                <a:latin typeface="Calibri" pitchFamily="34" charset="0"/>
              </a:rPr>
              <a:t>Friendly</a:t>
            </a:r>
            <a:r>
              <a:rPr lang="it-IT" sz="2800" b="1" dirty="0">
                <a:solidFill>
                  <a:srgbClr val="D21818"/>
                </a:solidFill>
                <a:latin typeface="Calibri" pitchFamily="34" charset="0"/>
              </a:rPr>
              <a:t> software</a:t>
            </a:r>
            <a:endParaRPr lang="en-US" sz="2800" b="1" dirty="0">
              <a:solidFill>
                <a:srgbClr val="D21818"/>
              </a:solidFill>
              <a:latin typeface="Calibri" pitchFamily="34" charset="0"/>
            </a:endParaRPr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179512" y="908720"/>
            <a:ext cx="5616624" cy="50006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endParaRPr lang="en-US" sz="2800" b="1" dirty="0">
              <a:solidFill>
                <a:prstClr val="black">
                  <a:lumMod val="75000"/>
                  <a:lumOff val="25000"/>
                </a:prstClr>
              </a:solidFill>
              <a:ea typeface="+mj-ea"/>
              <a:cs typeface="+mj-cs"/>
            </a:endParaRPr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2584863" y="1061119"/>
            <a:ext cx="5616624" cy="50006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ea typeface="+mj-ea"/>
                <a:cs typeface="+mj-cs"/>
              </a:rPr>
              <a:t>No special programming knowledge is required to draw up the spray program on the a touch panel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3807346" cy="159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screen00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36" y="2463735"/>
            <a:ext cx="3552395" cy="266429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022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835696" y="1"/>
            <a:ext cx="7308304" cy="908719"/>
          </a:xfrm>
        </p:spPr>
        <p:txBody>
          <a:bodyPr>
            <a:normAutofit/>
          </a:bodyPr>
          <a:lstStyle/>
          <a:p>
            <a:pPr algn="l"/>
            <a:r>
              <a:rPr lang="it-IT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Project </a:t>
            </a:r>
            <a:r>
              <a:rPr lang="it-IT" sz="3200" dirty="0" err="1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configuration</a:t>
            </a:r>
            <a:endParaRPr lang="it-IT" sz="32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63688" y="1268760"/>
            <a:ext cx="66607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hlinkClick r:id="rId3"/>
              </a:rPr>
              <a:t>https://www.youtube.com/watch?v=cUM5a8uvlrM</a:t>
            </a:r>
            <a:endParaRPr lang="it-IT" sz="28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3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>
            <a:spLocks noGrp="1"/>
          </p:cNvSpPr>
          <p:nvPr>
            <p:ph type="ctrTitle"/>
          </p:nvPr>
        </p:nvSpPr>
        <p:spPr>
          <a:xfrm>
            <a:off x="1835696" y="0"/>
            <a:ext cx="7165460" cy="90872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D21818"/>
                </a:solidFill>
              </a:rPr>
              <a:t>√ Easily maintenance </a:t>
            </a:r>
            <a:endParaRPr lang="it-IT" sz="2800" b="1" dirty="0">
              <a:solidFill>
                <a:srgbClr val="D21818"/>
              </a:solidFill>
            </a:endParaRPr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179512" y="908720"/>
            <a:ext cx="5616624" cy="50006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endParaRPr lang="en-US" sz="2800" b="1" dirty="0">
              <a:solidFill>
                <a:prstClr val="black">
                  <a:lumMod val="75000"/>
                  <a:lumOff val="25000"/>
                </a:prstClr>
              </a:solidFill>
              <a:ea typeface="+mj-ea"/>
              <a:cs typeface="+mj-cs"/>
            </a:endParaRPr>
          </a:p>
        </p:txBody>
      </p:sp>
      <p:sp>
        <p:nvSpPr>
          <p:cNvPr id="42" name="Titolo 1"/>
          <p:cNvSpPr txBox="1">
            <a:spLocks/>
          </p:cNvSpPr>
          <p:nvPr/>
        </p:nvSpPr>
        <p:spPr>
          <a:xfrm>
            <a:off x="4283968" y="1773199"/>
            <a:ext cx="4680520" cy="15121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ea typeface="+mj-ea"/>
                <a:cs typeface="+mj-cs"/>
              </a:rPr>
              <a:t>All devices use PLC and Smart touch screen.</a:t>
            </a:r>
          </a:p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ea typeface="+mj-ea"/>
                <a:cs typeface="+mj-cs"/>
              </a:rPr>
              <a:t>Possibility to have assistance on distance.</a:t>
            </a:r>
          </a:p>
        </p:txBody>
      </p:sp>
      <p:pic>
        <p:nvPicPr>
          <p:cNvPr id="60418" name="Picture 2" descr="C:\Users\Ivex\Desktop\FOTO 10112012\Lcpx ej Schuler\IMG_20121012_1648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180344"/>
            <a:ext cx="2663294" cy="3536504"/>
          </a:xfrm>
          <a:prstGeom prst="rect">
            <a:avLst/>
          </a:prstGeom>
          <a:noFill/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717032"/>
            <a:ext cx="4315793" cy="199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76430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1199" y="263519"/>
            <a:ext cx="7488832" cy="994122"/>
          </a:xfrm>
        </p:spPr>
        <p:txBody>
          <a:bodyPr>
            <a:normAutofit fontScale="90000"/>
          </a:bodyPr>
          <a:lstStyle/>
          <a:p>
            <a:r>
              <a:rPr lang="it-IT" sz="31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it-IT" sz="31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it-IT" sz="3100" dirty="0" err="1" smtClean="0">
                <a:solidFill>
                  <a:schemeClr val="accent6"/>
                </a:solidFill>
                <a:latin typeface="Arial Black" panose="020B0A04020102020204" pitchFamily="34" charset="0"/>
              </a:rPr>
              <a:t>Programmable</a:t>
            </a:r>
            <a:r>
              <a:rPr lang="it-IT" sz="31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Anti-</a:t>
            </a:r>
            <a:r>
              <a:rPr lang="it-IT" sz="3100" dirty="0" err="1" smtClean="0">
                <a:solidFill>
                  <a:schemeClr val="accent6"/>
                </a:solidFill>
                <a:latin typeface="Arial Black" panose="020B0A04020102020204" pitchFamily="34" charset="0"/>
              </a:rPr>
              <a:t>Corrosion</a:t>
            </a:r>
            <a:r>
              <a:rPr lang="it-IT" sz="31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r>
              <a:rPr lang="it-IT" sz="3100" dirty="0" err="1" smtClean="0">
                <a:solidFill>
                  <a:schemeClr val="accent6"/>
                </a:solidFill>
                <a:latin typeface="Arial Black" panose="020B0A04020102020204" pitchFamily="34" charset="0"/>
              </a:rPr>
              <a:t>Oiler</a:t>
            </a:r>
            <a:r>
              <a:rPr lang="it-IT" dirty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it-IT" dirty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00730"/>
            <a:ext cx="2767384" cy="3078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00731"/>
            <a:ext cx="2693746" cy="310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Admin\AppData\Local\Microsoft\Windows\Temporary Internet Files\Content.Outlook\P2RH2YYL\IMMAGINE 3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93096"/>
            <a:ext cx="452000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023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1199" y="263519"/>
            <a:ext cx="7488832" cy="994122"/>
          </a:xfrm>
        </p:spPr>
        <p:txBody>
          <a:bodyPr>
            <a:normAutofit fontScale="90000"/>
          </a:bodyPr>
          <a:lstStyle/>
          <a:p>
            <a:r>
              <a:rPr lang="it-IT" sz="31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it-IT" sz="31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it-IT" sz="31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The </a:t>
            </a:r>
            <a:r>
              <a:rPr lang="it-IT" sz="3100" dirty="0" err="1" smtClean="0">
                <a:solidFill>
                  <a:schemeClr val="accent6"/>
                </a:solidFill>
                <a:latin typeface="Arial Black" panose="020B0A04020102020204" pitchFamily="34" charset="0"/>
              </a:rPr>
              <a:t>dimensions</a:t>
            </a:r>
            <a:r>
              <a:rPr lang="it-IT" dirty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it-IT" dirty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715327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057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1691680" y="0"/>
            <a:ext cx="7452320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1763688" y="0"/>
            <a:ext cx="7237468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D21818"/>
                </a:solidFill>
              </a:rPr>
              <a:t>The SAGOMA® HFV Technology</a:t>
            </a:r>
            <a:endParaRPr lang="it-IT" sz="2800" b="1" dirty="0">
              <a:solidFill>
                <a:srgbClr val="D21818"/>
              </a:solidFill>
            </a:endParaRPr>
          </a:p>
        </p:txBody>
      </p:sp>
      <p:pic>
        <p:nvPicPr>
          <p:cNvPr id="18" name="Picture 2" descr="C:\Users\Ivex\Documents\Dietronic\Foto\2 LAMIERA\Ugelli\IMG_20130406_100907 copi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653" y="2777108"/>
            <a:ext cx="4894694" cy="2232248"/>
          </a:xfrm>
          <a:prstGeom prst="rect">
            <a:avLst/>
          </a:prstGeom>
          <a:noFill/>
        </p:spPr>
      </p:pic>
      <p:sp>
        <p:nvSpPr>
          <p:cNvPr id="20" name="CasellaDiTesto 19"/>
          <p:cNvSpPr txBox="1"/>
          <p:nvPr/>
        </p:nvSpPr>
        <p:spPr>
          <a:xfrm>
            <a:off x="504128" y="5589240"/>
            <a:ext cx="4824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  Completely automatic volume adjustment</a:t>
            </a:r>
          </a:p>
        </p:txBody>
      </p:sp>
      <p:sp>
        <p:nvSpPr>
          <p:cNvPr id="22" name="Titolo 1"/>
          <p:cNvSpPr txBox="1">
            <a:spLocks/>
          </p:cNvSpPr>
          <p:nvPr/>
        </p:nvSpPr>
        <p:spPr>
          <a:xfrm>
            <a:off x="1043608" y="1700808"/>
            <a:ext cx="7704856" cy="766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Completely automatic volume adjustable through multi-exit volumetric pumps drive with brushless motor just with a touch on the interface panel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2372980" y="961588"/>
            <a:ext cx="4966702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err="1" smtClean="0">
                <a:solidFill>
                  <a:srgbClr val="FF0000"/>
                </a:solidFill>
              </a:rPr>
              <a:t>Dietronic</a:t>
            </a:r>
            <a:r>
              <a:rPr lang="en-US" sz="2000" b="1" dirty="0" smtClean="0">
                <a:solidFill>
                  <a:srgbClr val="FF0000"/>
                </a:solidFill>
              </a:rPr>
              <a:t> ® Modular Manifold </a:t>
            </a:r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</a:rPr>
              <a:t>echnology</a:t>
            </a:r>
            <a:endParaRPr lang="it-IT" sz="2000" b="1" dirty="0">
              <a:solidFill>
                <a:srgbClr val="FF0000"/>
              </a:solidFill>
            </a:endParaRPr>
          </a:p>
        </p:txBody>
      </p:sp>
      <p:pic>
        <p:nvPicPr>
          <p:cNvPr id="25" name="Picture 2" descr="C:\Users\Admin\Desktop\Presentazioni\Stampaggio\Disegni\Collettori\rr.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5266"/>
            <a:ext cx="1103000" cy="8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4949169"/>
            <a:ext cx="1224136" cy="114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olo 1"/>
          <p:cNvSpPr txBox="1">
            <a:spLocks/>
          </p:cNvSpPr>
          <p:nvPr/>
        </p:nvSpPr>
        <p:spPr>
          <a:xfrm>
            <a:off x="6678486" y="6354384"/>
            <a:ext cx="2339754" cy="2429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DT HFV® CONTROL</a:t>
            </a:r>
            <a:endParaRPr lang="it-IT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268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691680" y="0"/>
            <a:ext cx="7452320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691680" y="0"/>
            <a:ext cx="7309476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D21818"/>
                </a:solidFill>
              </a:rPr>
              <a:t>The SAGOMA® HFV Technology</a:t>
            </a:r>
            <a:endParaRPr lang="it-IT" sz="2800" b="1" dirty="0">
              <a:solidFill>
                <a:srgbClr val="D21818"/>
              </a:solidFill>
            </a:endParaRPr>
          </a:p>
        </p:txBody>
      </p:sp>
      <p:pic>
        <p:nvPicPr>
          <p:cNvPr id="7" name="Picture 2" descr="C:\Users\Ivex\Documents\Dietronic\Foto\2 LAMIERA\Ugelli\IMG_20130406_100907 copi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0372" y="2761584"/>
            <a:ext cx="4894694" cy="2232248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753440" y="5517232"/>
            <a:ext cx="4824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  Completely automatic temperature control</a:t>
            </a: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897742" y="1699900"/>
            <a:ext cx="7394110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Heating System integrated with temperature control for each manifold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683282" y="1052600"/>
            <a:ext cx="7608570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err="1" smtClean="0">
                <a:solidFill>
                  <a:srgbClr val="FF0000"/>
                </a:solidFill>
              </a:rPr>
              <a:t>Dietronic</a:t>
            </a:r>
            <a:r>
              <a:rPr lang="en-US" sz="2000" b="1" dirty="0" smtClean="0">
                <a:solidFill>
                  <a:srgbClr val="FF0000"/>
                </a:solidFill>
              </a:rPr>
              <a:t> ® Modular Manifold </a:t>
            </a:r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</a:rPr>
              <a:t>echnology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57959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   </a:t>
            </a:r>
          </a:p>
        </p:txBody>
      </p:sp>
      <p:pic>
        <p:nvPicPr>
          <p:cNvPr id="16" name="Picture 2" descr="C:\Users\Admin\Desktop\Presentazioni\Stampaggio\Disegni\Collettori\rr.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5266"/>
            <a:ext cx="1103000" cy="8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1732" y="4993832"/>
            <a:ext cx="1080120" cy="1284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itolo 1"/>
          <p:cNvSpPr txBox="1">
            <a:spLocks/>
          </p:cNvSpPr>
          <p:nvPr/>
        </p:nvSpPr>
        <p:spPr>
          <a:xfrm>
            <a:off x="6581915" y="6323536"/>
            <a:ext cx="2339754" cy="2429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DT TEMP® CONTROL</a:t>
            </a:r>
            <a:endParaRPr lang="it-IT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136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763688" y="0"/>
            <a:ext cx="7380312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691680" y="0"/>
            <a:ext cx="7418722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D21818"/>
                </a:solidFill>
              </a:rPr>
              <a:t>The SAGOMA® HFV Technology</a:t>
            </a:r>
            <a:endParaRPr lang="it-IT" sz="2800" b="1" dirty="0">
              <a:solidFill>
                <a:srgbClr val="D21818"/>
              </a:solidFill>
            </a:endParaRPr>
          </a:p>
        </p:txBody>
      </p:sp>
      <p:pic>
        <p:nvPicPr>
          <p:cNvPr id="7" name="Picture 2" descr="C:\Users\Ivex\Documents\Dietronic\Foto\2 LAMIERA\Ugelli\IMG_20130406_100907 copi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0372" y="2656714"/>
            <a:ext cx="4894694" cy="2232248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732862" y="5327976"/>
            <a:ext cx="477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 Real time flow media control for each nozzle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503548" y="1699900"/>
            <a:ext cx="8136904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err="1" smtClean="0">
                <a:solidFill>
                  <a:prstClr val="black"/>
                </a:solidFill>
              </a:rPr>
              <a:t>Dietronic</a:t>
            </a:r>
            <a:r>
              <a:rPr lang="en-US" sz="1600" b="1" dirty="0" smtClean="0">
                <a:solidFill>
                  <a:prstClr val="black"/>
                </a:solidFill>
              </a:rPr>
              <a:t>® patent fluid integrated control for </a:t>
            </a:r>
            <a:r>
              <a:rPr lang="en-US" sz="1600" b="1" u="sng" dirty="0" smtClean="0">
                <a:solidFill>
                  <a:prstClr val="black"/>
                </a:solidFill>
              </a:rPr>
              <a:t>THE SINGLE NOZZLE</a:t>
            </a:r>
            <a:endParaRPr lang="it-IT" sz="1600" b="1" u="sng" dirty="0">
              <a:solidFill>
                <a:prstClr val="black"/>
              </a:solidFill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899592" y="1052600"/>
            <a:ext cx="7776864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err="1" smtClean="0">
                <a:solidFill>
                  <a:srgbClr val="FF0000"/>
                </a:solidFill>
              </a:rPr>
              <a:t>Dietronic</a:t>
            </a:r>
            <a:r>
              <a:rPr lang="en-US" sz="2000" b="1" dirty="0" smtClean="0">
                <a:solidFill>
                  <a:srgbClr val="FF0000"/>
                </a:solidFill>
              </a:rPr>
              <a:t> ® Modular Manifold </a:t>
            </a:r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</a:rPr>
              <a:t>echnology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57959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   </a:t>
            </a:r>
          </a:p>
        </p:txBody>
      </p:sp>
      <p:pic>
        <p:nvPicPr>
          <p:cNvPr id="16" name="Picture 2" descr="C:\Users\Admin\Desktop\Presentazioni\Stampaggio\Disegni\Collettori\rr.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5266"/>
            <a:ext cx="1103000" cy="8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upload.wikimedia.org/wikipedia/commons/8/88/Red_triangle_alert_ic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5334307"/>
            <a:ext cx="869895" cy="864096"/>
          </a:xfrm>
          <a:prstGeom prst="rect">
            <a:avLst/>
          </a:prstGeom>
          <a:noFill/>
        </p:spPr>
      </p:pic>
      <p:sp>
        <p:nvSpPr>
          <p:cNvPr id="20" name="Titolo 1"/>
          <p:cNvSpPr txBox="1">
            <a:spLocks/>
          </p:cNvSpPr>
          <p:nvPr/>
        </p:nvSpPr>
        <p:spPr>
          <a:xfrm>
            <a:off x="6876256" y="6304102"/>
            <a:ext cx="2339754" cy="2429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DT FLUID® CONTROL</a:t>
            </a:r>
            <a:endParaRPr lang="it-IT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118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1763688" y="0"/>
            <a:ext cx="7380312" cy="980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0" name="Titolo 1"/>
          <p:cNvSpPr>
            <a:spLocks noGrp="1"/>
          </p:cNvSpPr>
          <p:nvPr>
            <p:ph type="ctrTitle"/>
          </p:nvPr>
        </p:nvSpPr>
        <p:spPr>
          <a:xfrm>
            <a:off x="1691680" y="0"/>
            <a:ext cx="7309476" cy="90872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D21818"/>
                </a:solidFill>
              </a:rPr>
              <a:t>SAGOMA</a:t>
            </a:r>
            <a:r>
              <a:rPr lang="en-US" sz="2800" b="1" dirty="0">
                <a:solidFill>
                  <a:srgbClr val="D21818"/>
                </a:solidFill>
              </a:rPr>
              <a:t>® HFV </a:t>
            </a:r>
            <a:r>
              <a:rPr lang="en-US" sz="2800" b="1" dirty="0" smtClean="0">
                <a:solidFill>
                  <a:srgbClr val="D21818"/>
                </a:solidFill>
              </a:rPr>
              <a:t>Technology “ The controller”</a:t>
            </a:r>
            <a:endParaRPr lang="it-IT" sz="2800" b="1" dirty="0">
              <a:solidFill>
                <a:srgbClr val="D21818"/>
              </a:solidFill>
            </a:endParaRPr>
          </a:p>
        </p:txBody>
      </p:sp>
      <p:pic>
        <p:nvPicPr>
          <p:cNvPr id="146441" name="Picture 9" descr="C:\Users\Ivex\Desktop\IMG_20130406_1009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5940" y="1941570"/>
            <a:ext cx="4775091" cy="3694940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280264"/>
            <a:ext cx="1080120" cy="1284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upload.wikimedia.org/wikipedia/commons/8/88/Red_triangle_alert_ic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13416" y="2924944"/>
            <a:ext cx="869895" cy="86409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4373105"/>
            <a:ext cx="1224136" cy="114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olo 1"/>
          <p:cNvSpPr txBox="1">
            <a:spLocks/>
          </p:cNvSpPr>
          <p:nvPr/>
        </p:nvSpPr>
        <p:spPr>
          <a:xfrm>
            <a:off x="6678486" y="3933056"/>
            <a:ext cx="2339754" cy="2429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DT FLUID® CONTROL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6678487" y="2609968"/>
            <a:ext cx="2339754" cy="2429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DT TEMP® CONTROL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14" name="Titolo 1"/>
          <p:cNvSpPr txBox="1">
            <a:spLocks/>
          </p:cNvSpPr>
          <p:nvPr/>
        </p:nvSpPr>
        <p:spPr>
          <a:xfrm>
            <a:off x="6678486" y="5778320"/>
            <a:ext cx="2339754" cy="2429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DT HFV® CONTROL</a:t>
            </a:r>
            <a:endParaRPr lang="it-IT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126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1727126" y="0"/>
            <a:ext cx="7416873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4" name="Titolo 1"/>
          <p:cNvSpPr txBox="1">
            <a:spLocks/>
          </p:cNvSpPr>
          <p:nvPr/>
        </p:nvSpPr>
        <p:spPr>
          <a:xfrm>
            <a:off x="1727126" y="0"/>
            <a:ext cx="7274030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D21818"/>
                </a:solidFill>
              </a:rPr>
              <a:t>The quality of spray</a:t>
            </a:r>
            <a:endParaRPr lang="it-IT" sz="2800" b="1" dirty="0">
              <a:solidFill>
                <a:srgbClr val="D21818"/>
              </a:solidFill>
            </a:endParaRPr>
          </a:p>
        </p:txBody>
      </p:sp>
      <p:pic>
        <p:nvPicPr>
          <p:cNvPr id="16" name="Picture 2" descr="C:\Users\Ivex\Documents\Dietronic\Foto\2 LAMIERA\Ugelli\IMG_20130406_100907 copi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6462" y="2422837"/>
            <a:ext cx="4894694" cy="2232248"/>
          </a:xfrm>
          <a:prstGeom prst="rect">
            <a:avLst/>
          </a:prstGeom>
          <a:noFill/>
        </p:spPr>
      </p:pic>
      <p:sp>
        <p:nvSpPr>
          <p:cNvPr id="17" name="CasellaDiTesto 16"/>
          <p:cNvSpPr txBox="1"/>
          <p:nvPr/>
        </p:nvSpPr>
        <p:spPr>
          <a:xfrm>
            <a:off x="4427984" y="5472806"/>
            <a:ext cx="428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Very good quality of spray application with minimum overspray to control</a:t>
            </a:r>
          </a:p>
        </p:txBody>
      </p:sp>
      <p:sp>
        <p:nvSpPr>
          <p:cNvPr id="18" name="Titolo 1"/>
          <p:cNvSpPr txBox="1">
            <a:spLocks/>
          </p:cNvSpPr>
          <p:nvPr/>
        </p:nvSpPr>
        <p:spPr>
          <a:xfrm>
            <a:off x="1272022" y="1501256"/>
            <a:ext cx="2665412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Minimum distance between nozzles  100 mm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19" name="Titolo 1"/>
          <p:cNvSpPr txBox="1">
            <a:spLocks/>
          </p:cNvSpPr>
          <p:nvPr/>
        </p:nvSpPr>
        <p:spPr>
          <a:xfrm>
            <a:off x="4367811" y="1267988"/>
            <a:ext cx="4030597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Each nozzles covers 50 mm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1543404" y="939542"/>
            <a:ext cx="2688084" cy="65689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Conventional spray system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21" name="Titolo 1"/>
          <p:cNvSpPr txBox="1">
            <a:spLocks/>
          </p:cNvSpPr>
          <p:nvPr/>
        </p:nvSpPr>
        <p:spPr>
          <a:xfrm>
            <a:off x="4139952" y="620688"/>
            <a:ext cx="4571860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err="1" smtClean="0">
                <a:solidFill>
                  <a:srgbClr val="FF0000"/>
                </a:solidFill>
              </a:rPr>
              <a:t>Dietronic</a:t>
            </a:r>
            <a:r>
              <a:rPr lang="en-US" sz="2000" b="1" dirty="0" smtClean="0">
                <a:solidFill>
                  <a:srgbClr val="FF0000"/>
                </a:solidFill>
              </a:rPr>
              <a:t> ® Modular Manifold </a:t>
            </a:r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</a:rPr>
              <a:t>echnology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214958" y="5477577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  Imprecision spray application with more overspray to control</a:t>
            </a:r>
          </a:p>
        </p:txBody>
      </p:sp>
      <p:sp>
        <p:nvSpPr>
          <p:cNvPr id="24" name="Ovale 23"/>
          <p:cNvSpPr/>
          <p:nvPr/>
        </p:nvSpPr>
        <p:spPr>
          <a:xfrm>
            <a:off x="4499992" y="4787304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" name="Ovale 26"/>
          <p:cNvSpPr/>
          <p:nvPr/>
        </p:nvSpPr>
        <p:spPr>
          <a:xfrm>
            <a:off x="5424179" y="4795688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8" name="Ovale 27"/>
          <p:cNvSpPr/>
          <p:nvPr/>
        </p:nvSpPr>
        <p:spPr>
          <a:xfrm>
            <a:off x="6339498" y="4795688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Ovale 28"/>
          <p:cNvSpPr/>
          <p:nvPr/>
        </p:nvSpPr>
        <p:spPr>
          <a:xfrm>
            <a:off x="7276055" y="4795688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31" name="Connettore 1 30"/>
          <p:cNvCxnSpPr/>
          <p:nvPr/>
        </p:nvCxnSpPr>
        <p:spPr>
          <a:xfrm>
            <a:off x="3879292" y="4437112"/>
            <a:ext cx="0" cy="502592"/>
          </a:xfrm>
          <a:prstGeom prst="line">
            <a:avLst/>
          </a:prstGeom>
          <a:ln w="190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tangolo 31"/>
          <p:cNvSpPr/>
          <p:nvPr/>
        </p:nvSpPr>
        <p:spPr>
          <a:xfrm>
            <a:off x="8047980" y="4473076"/>
            <a:ext cx="665336" cy="21533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prstClr val="black"/>
              </a:solidFill>
            </a:endParaRPr>
          </a:p>
        </p:txBody>
      </p:sp>
      <p:pic>
        <p:nvPicPr>
          <p:cNvPr id="25" name="Picture 2" descr="C:\Users\Admin\Desktop\Presentazioni\Stampaggio\Disegni\Collettori\rr.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5266"/>
            <a:ext cx="1103000" cy="8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Admin\Desktop\Presentazioni\wanders cartella\Clean reolier proget\Dettaglio Smt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8" y="2518767"/>
            <a:ext cx="398145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1"/>
          <p:cNvGrpSpPr/>
          <p:nvPr/>
        </p:nvGrpSpPr>
        <p:grpSpPr>
          <a:xfrm>
            <a:off x="601679" y="4066198"/>
            <a:ext cx="2553949" cy="1442212"/>
            <a:chOff x="145843" y="3605158"/>
            <a:chExt cx="2553949" cy="1442212"/>
          </a:xfrm>
        </p:grpSpPr>
        <p:sp>
          <p:nvSpPr>
            <p:cNvPr id="34" name="Ovale 33"/>
            <p:cNvSpPr/>
            <p:nvPr/>
          </p:nvSpPr>
          <p:spPr>
            <a:xfrm>
              <a:off x="145843" y="4544006"/>
              <a:ext cx="1279556" cy="503364"/>
            </a:xfrm>
            <a:prstGeom prst="ellipse">
              <a:avLst/>
            </a:prstGeom>
            <a:pattFill prst="smConfetti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Ovale 32"/>
            <p:cNvSpPr/>
            <p:nvPr/>
          </p:nvSpPr>
          <p:spPr>
            <a:xfrm>
              <a:off x="323528" y="4651672"/>
              <a:ext cx="924187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8" name="Ovale 37"/>
            <p:cNvSpPr/>
            <p:nvPr/>
          </p:nvSpPr>
          <p:spPr>
            <a:xfrm>
              <a:off x="1420236" y="4544006"/>
              <a:ext cx="1279556" cy="503364"/>
            </a:xfrm>
            <a:prstGeom prst="ellipse">
              <a:avLst/>
            </a:prstGeom>
            <a:pattFill prst="smConfetti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9" name="Ovale 38"/>
            <p:cNvSpPr/>
            <p:nvPr/>
          </p:nvSpPr>
          <p:spPr>
            <a:xfrm>
              <a:off x="1597921" y="4651672"/>
              <a:ext cx="924187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40" name="Connettore 1 39"/>
            <p:cNvCxnSpPr/>
            <p:nvPr/>
          </p:nvCxnSpPr>
          <p:spPr>
            <a:xfrm>
              <a:off x="1420236" y="3605158"/>
              <a:ext cx="0" cy="1190530"/>
            </a:xfrm>
            <a:prstGeom prst="line">
              <a:avLst/>
            </a:prstGeom>
            <a:ln w="19050"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ttangolo 40"/>
            <p:cNvSpPr/>
            <p:nvPr/>
          </p:nvSpPr>
          <p:spPr>
            <a:xfrm>
              <a:off x="1087568" y="3861048"/>
              <a:ext cx="665336" cy="215332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prstClr val="black"/>
                  </a:solidFill>
                </a:rPr>
                <a:t>100 mm</a:t>
              </a:r>
            </a:p>
          </p:txBody>
        </p:sp>
      </p:grpSp>
      <p:sp>
        <p:nvSpPr>
          <p:cNvPr id="26" name="Ovale 25"/>
          <p:cNvSpPr/>
          <p:nvPr/>
        </p:nvSpPr>
        <p:spPr>
          <a:xfrm>
            <a:off x="5289677" y="4795688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5" name="Ovale 34"/>
          <p:cNvSpPr/>
          <p:nvPr/>
        </p:nvSpPr>
        <p:spPr>
          <a:xfrm>
            <a:off x="6204996" y="4795688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6" name="Ovale 35"/>
          <p:cNvSpPr/>
          <p:nvPr/>
        </p:nvSpPr>
        <p:spPr>
          <a:xfrm>
            <a:off x="7141553" y="4795688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5662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C:\Users\Ivex\Desktop\CIMG72777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137" y="1412776"/>
            <a:ext cx="3932054" cy="2304256"/>
          </a:xfrm>
          <a:prstGeom prst="rect">
            <a:avLst/>
          </a:prstGeom>
          <a:noFill/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1835696" y="0"/>
            <a:ext cx="7165460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D21818"/>
                </a:solidFill>
              </a:rPr>
              <a:t>The quality of spray</a:t>
            </a:r>
            <a:endParaRPr lang="it-IT" sz="2800" b="1" dirty="0">
              <a:solidFill>
                <a:srgbClr val="D21818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>
            <a:off x="860137" y="4198776"/>
            <a:ext cx="320780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itolo 1"/>
          <p:cNvSpPr txBox="1">
            <a:spLocks/>
          </p:cNvSpPr>
          <p:nvPr/>
        </p:nvSpPr>
        <p:spPr>
          <a:xfrm>
            <a:off x="620962" y="4005064"/>
            <a:ext cx="3158734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200mm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12" name="Fumetto 1 11"/>
          <p:cNvSpPr/>
          <p:nvPr/>
        </p:nvSpPr>
        <p:spPr>
          <a:xfrm>
            <a:off x="251520" y="2204864"/>
            <a:ext cx="1800200" cy="576064"/>
          </a:xfrm>
          <a:prstGeom prst="wedgeRectCallout">
            <a:avLst>
              <a:gd name="adj1" fmla="val 57122"/>
              <a:gd name="adj2" fmla="val 14006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prstClr val="black"/>
                </a:solidFill>
              </a:rPr>
              <a:t>100mm </a:t>
            </a:r>
            <a:r>
              <a:rPr lang="it-IT" dirty="0" err="1">
                <a:solidFill>
                  <a:prstClr val="black"/>
                </a:solidFill>
              </a:rPr>
              <a:t>distance</a:t>
            </a:r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16" name="Picture 2" descr="C:\Users\Ivex\Documents\Dietronic\Foto\2 LAMIERA\Ugelli\IMG_20130406_100907 copi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9306" y="908720"/>
            <a:ext cx="4894694" cy="2232248"/>
          </a:xfrm>
          <a:prstGeom prst="rect">
            <a:avLst/>
          </a:prstGeom>
          <a:noFill/>
        </p:spPr>
      </p:pic>
      <p:sp>
        <p:nvSpPr>
          <p:cNvPr id="17" name="Ovale 16"/>
          <p:cNvSpPr/>
          <p:nvPr/>
        </p:nvSpPr>
        <p:spPr>
          <a:xfrm>
            <a:off x="4607496" y="3356300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Ovale 17"/>
          <p:cNvSpPr/>
          <p:nvPr/>
        </p:nvSpPr>
        <p:spPr>
          <a:xfrm>
            <a:off x="5531683" y="3364684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Ovale 18"/>
          <p:cNvSpPr/>
          <p:nvPr/>
        </p:nvSpPr>
        <p:spPr>
          <a:xfrm>
            <a:off x="6447002" y="3364684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Ovale 19"/>
          <p:cNvSpPr/>
          <p:nvPr/>
        </p:nvSpPr>
        <p:spPr>
          <a:xfrm>
            <a:off x="7383559" y="3364684"/>
            <a:ext cx="924187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6" name="Fumetto 1 25"/>
          <p:cNvSpPr/>
          <p:nvPr/>
        </p:nvSpPr>
        <p:spPr>
          <a:xfrm>
            <a:off x="4034086" y="2069232"/>
            <a:ext cx="1800200" cy="576064"/>
          </a:xfrm>
          <a:prstGeom prst="wedgeRectCallout">
            <a:avLst>
              <a:gd name="adj1" fmla="val 57122"/>
              <a:gd name="adj2" fmla="val 14006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prstClr val="black"/>
                </a:solidFill>
              </a:rPr>
              <a:t>50mm </a:t>
            </a:r>
            <a:r>
              <a:rPr lang="it-IT" dirty="0" err="1">
                <a:solidFill>
                  <a:prstClr val="black"/>
                </a:solidFill>
              </a:rPr>
              <a:t>distance</a:t>
            </a:r>
            <a:endParaRPr lang="it-IT" dirty="0">
              <a:solidFill>
                <a:prstClr val="black"/>
              </a:solidFill>
            </a:endParaRPr>
          </a:p>
        </p:txBody>
      </p:sp>
      <p:cxnSp>
        <p:nvCxnSpPr>
          <p:cNvPr id="27" name="Connettore 2 26"/>
          <p:cNvCxnSpPr/>
          <p:nvPr/>
        </p:nvCxnSpPr>
        <p:spPr>
          <a:xfrm>
            <a:off x="4602159" y="4198776"/>
            <a:ext cx="373522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itolo 1"/>
          <p:cNvSpPr txBox="1">
            <a:spLocks/>
          </p:cNvSpPr>
          <p:nvPr/>
        </p:nvSpPr>
        <p:spPr>
          <a:xfrm>
            <a:off x="4890406" y="4005064"/>
            <a:ext cx="3158734" cy="908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black"/>
                </a:solidFill>
              </a:rPr>
              <a:t>200mm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860137" y="5165903"/>
            <a:ext cx="7942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prstClr val="black"/>
                </a:solidFill>
              </a:rPr>
              <a:t>Due to the design of </a:t>
            </a:r>
            <a:r>
              <a:rPr lang="en-GB" sz="1600" b="1" dirty="0" err="1">
                <a:solidFill>
                  <a:prstClr val="black"/>
                </a:solidFill>
              </a:rPr>
              <a:t>Dietronic</a:t>
            </a:r>
            <a:r>
              <a:rPr lang="en-GB" sz="1600" b="1" dirty="0">
                <a:solidFill>
                  <a:prstClr val="black"/>
                </a:solidFill>
              </a:rPr>
              <a:t> solution (just 50 mm distance), instead a conventional spray machine, there is a substantial reduction of spray-oil mist .</a:t>
            </a:r>
          </a:p>
        </p:txBody>
      </p:sp>
    </p:spTree>
    <p:extLst>
      <p:ext uri="{BB962C8B-B14F-4D97-AF65-F5344CB8AC3E}">
        <p14:creationId xmlns:p14="http://schemas.microsoft.com/office/powerpoint/2010/main" val="29120434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354</Words>
  <Application>Microsoft Office PowerPoint</Application>
  <PresentationFormat>Presentazione su schermo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18" baseType="lpstr">
      <vt:lpstr>2_Tema di Office</vt:lpstr>
      <vt:lpstr>Tema di Office</vt:lpstr>
      <vt:lpstr> </vt:lpstr>
      <vt:lpstr> Programmable Anti-Corrosion Oiler </vt:lpstr>
      <vt:lpstr> The dimensions </vt:lpstr>
      <vt:lpstr>Presentazione standard di PowerPoint</vt:lpstr>
      <vt:lpstr>Presentazione standard di PowerPoint</vt:lpstr>
      <vt:lpstr>Presentazione standard di PowerPoint</vt:lpstr>
      <vt:lpstr>SAGOMA® HFV Technology “ The controller”</vt:lpstr>
      <vt:lpstr>Presentazione standard di PowerPoint</vt:lpstr>
      <vt:lpstr>Presentazione standard di PowerPoint</vt:lpstr>
      <vt:lpstr>Presentazione standard di PowerPoint</vt:lpstr>
      <vt:lpstr>√ The keep-cleaning logic</vt:lpstr>
      <vt:lpstr>√ The keep-cleaning logic</vt:lpstr>
      <vt:lpstr>√ Easily maintenance</vt:lpstr>
      <vt:lpstr>√ Friendly software</vt:lpstr>
      <vt:lpstr>Project configuration</vt:lpstr>
      <vt:lpstr>√ Easily maintenance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 </cp:lastModifiedBy>
  <cp:revision>16</cp:revision>
  <dcterms:created xsi:type="dcterms:W3CDTF">2014-07-02T13:28:37Z</dcterms:created>
  <dcterms:modified xsi:type="dcterms:W3CDTF">2014-07-21T13:30:14Z</dcterms:modified>
</cp:coreProperties>
</file>